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45" r:id="rId4"/>
  </p:sldMasterIdLst>
  <p:notesMasterIdLst>
    <p:notesMasterId r:id="rId19"/>
  </p:notesMasterIdLst>
  <p:handoutMasterIdLst>
    <p:handoutMasterId r:id="rId20"/>
  </p:handoutMasterIdLst>
  <p:sldIdLst>
    <p:sldId id="463" r:id="rId5"/>
    <p:sldId id="434" r:id="rId6"/>
    <p:sldId id="638" r:id="rId7"/>
    <p:sldId id="508" r:id="rId8"/>
    <p:sldId id="509" r:id="rId9"/>
    <p:sldId id="510" r:id="rId10"/>
    <p:sldId id="511" r:id="rId11"/>
    <p:sldId id="513" r:id="rId12"/>
    <p:sldId id="639" r:id="rId13"/>
    <p:sldId id="464" r:id="rId14"/>
    <p:sldId id="462" r:id="rId15"/>
    <p:sldId id="489" r:id="rId16"/>
    <p:sldId id="488" r:id="rId17"/>
    <p:sldId id="482" r:id="rId18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midt, Janet" initials="SJ" lastIdx="8" clrIdx="0">
    <p:extLst>
      <p:ext uri="{19B8F6BF-5375-455C-9EA6-DF929625EA0E}">
        <p15:presenceInfo xmlns:p15="http://schemas.microsoft.com/office/powerpoint/2012/main" userId="Schmidt, Janet" providerId="None"/>
      </p:ext>
    </p:extLst>
  </p:cmAuthor>
  <p:cmAuthor id="2" name="OBrien, Joanna" initials="OJ" lastIdx="4" clrIdx="1">
    <p:extLst>
      <p:ext uri="{19B8F6BF-5375-455C-9EA6-DF929625EA0E}">
        <p15:presenceInfo xmlns:p15="http://schemas.microsoft.com/office/powerpoint/2012/main" userId="OBrien, Joanna" providerId="None"/>
      </p:ext>
    </p:extLst>
  </p:cmAuthor>
  <p:cmAuthor id="3" name="Burger, Caroline" initials="BC" lastIdx="1" clrIdx="2">
    <p:extLst>
      <p:ext uri="{19B8F6BF-5375-455C-9EA6-DF929625EA0E}">
        <p15:presenceInfo xmlns:p15="http://schemas.microsoft.com/office/powerpoint/2012/main" userId="Burger, Caroline" providerId="None"/>
      </p:ext>
    </p:extLst>
  </p:cmAuthor>
  <p:cmAuthor id="4" name="Mike Wegner" initials="MW" lastIdx="2" clrIdx="3">
    <p:extLst>
      <p:ext uri="{19B8F6BF-5375-455C-9EA6-DF929625EA0E}">
        <p15:presenceInfo xmlns:p15="http://schemas.microsoft.com/office/powerpoint/2012/main" userId="S::mwegner@BrwnCald.com::e3376478-11be-468d-a16e-2ba93f756349" providerId="AD"/>
      </p:ext>
    </p:extLst>
  </p:cmAuthor>
  <p:cmAuthor id="5" name="Striegl, Lauren" initials="SL" lastIdx="18" clrIdx="4">
    <p:extLst>
      <p:ext uri="{19B8F6BF-5375-455C-9EA6-DF929625EA0E}">
        <p15:presenceInfo xmlns:p15="http://schemas.microsoft.com/office/powerpoint/2012/main" userId="Striegl, Laur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DF81"/>
    <a:srgbClr val="9D2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28" d="100"/>
          <a:sy n="28" d="100"/>
        </p:scale>
        <p:origin x="869" y="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720"/>
    </p:cViewPr>
  </p:sorterViewPr>
  <p:notesViewPr>
    <p:cSldViewPr snapToGrid="0">
      <p:cViewPr varScale="1">
        <p:scale>
          <a:sx n="84" d="100"/>
          <a:sy n="84" d="100"/>
        </p:scale>
        <p:origin x="371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59D5D69-05A1-4EF6-ABD3-349D339840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8A7D87E-C6D1-40C9-8D09-423F0C521207}" type="datetimeFigureOut">
              <a:rPr lang="en-US"/>
              <a:pPr>
                <a:defRPr/>
              </a:pPr>
              <a:t>9/13/2023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732360-804B-428C-9E2C-822EE973E9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252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1B7DC0-5F14-412A-BC59-C387F515766C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016077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73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732360-804B-428C-9E2C-822EE973E9E6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4212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E5952-3A1C-47E4-B695-1AAD5CEC19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073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054ED-8F5F-45C5-B1A8-B586E79A3D9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48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ACBE0-79F7-4D85-90B4-2C197169EAE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350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9ECE52-C6DC-48A9-AF83-6BA19E30734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412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05C4-FB0F-4A80-97D2-8AFCB7C4D03A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458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05C4-FB0F-4A80-97D2-8AFCB7C4D03A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94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C58AD-FDE2-4F91-B4D2-53672E2C298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366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684CA-DFBB-4B4D-ACC7-B4A53186DB7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9541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2B98A1-9912-47B3-A8B1-B7EFA83A442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61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C3563-D0CA-4D8C-9579-583B6C11F3A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98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05C4-FB0F-4A80-97D2-8AFCB7C4D03A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687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705C4-FB0F-4A80-97D2-8AFCB7C4D03A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236646" y="6192631"/>
            <a:ext cx="3139308" cy="549602"/>
          </a:xfrm>
          <a:prstGeom prst="rect">
            <a:avLst/>
          </a:prstGeom>
          <a:blipFill dpi="0" rotWithShape="1">
            <a:blip r:embed="rId13">
              <a:alphaModFix amt="4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0927" y="595788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77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46" r:id="rId1"/>
    <p:sldLayoutId id="2147485347" r:id="rId2"/>
    <p:sldLayoutId id="2147485348" r:id="rId3"/>
    <p:sldLayoutId id="2147485349" r:id="rId4"/>
    <p:sldLayoutId id="2147485350" r:id="rId5"/>
    <p:sldLayoutId id="2147485351" r:id="rId6"/>
    <p:sldLayoutId id="2147485352" r:id="rId7"/>
    <p:sldLayoutId id="2147485353" r:id="rId8"/>
    <p:sldLayoutId id="2147485354" r:id="rId9"/>
    <p:sldLayoutId id="2147485355" r:id="rId10"/>
    <p:sldLayoutId id="21474853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allie@cityofmadison.com" TargetMode="External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ityofmadison.com/news/survey-open-city-engineering-works-to-prioritize-flood-projects" TargetMode="External"/><Relationship Id="rId5" Type="http://schemas.openxmlformats.org/officeDocument/2006/relationships/hyperlink" Target="http://www.cityofmadison.com/flooding" TargetMode="External"/><Relationship Id="rId4" Type="http://schemas.openxmlformats.org/officeDocument/2006/relationships/hyperlink" Target="mailto:hmohelnitzky@cityofmadison.co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361292"/>
              </p:ext>
            </p:extLst>
          </p:nvPr>
        </p:nvGraphicFramePr>
        <p:xfrm>
          <a:off x="1295399" y="2106804"/>
          <a:ext cx="9601200" cy="4113663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380745">
                  <a:extLst>
                    <a:ext uri="{9D8B030D-6E8A-4147-A177-3AD203B41FA5}">
                      <a16:colId xmlns:a16="http://schemas.microsoft.com/office/drawing/2014/main" val="912406978"/>
                    </a:ext>
                  </a:extLst>
                </a:gridCol>
                <a:gridCol w="7220455">
                  <a:extLst>
                    <a:ext uri="{9D8B030D-6E8A-4147-A177-3AD203B41FA5}">
                      <a16:colId xmlns:a16="http://schemas.microsoft.com/office/drawing/2014/main" val="3687548012"/>
                    </a:ext>
                  </a:extLst>
                </a:gridCol>
              </a:tblGrid>
              <a:tr h="60959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Virtual Meeting Schedule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278620"/>
                  </a:ext>
                </a:extLst>
              </a:tr>
              <a:tr h="6095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6:00 – 6:10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  <a:latin typeface="Calibri" panose="020F0502020204030204" pitchFamily="34" charset="0"/>
                        </a:rPr>
                        <a:t>Welcome  </a:t>
                      </a:r>
                      <a:endParaRPr lang="en-US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2799980"/>
                  </a:ext>
                </a:extLst>
              </a:tr>
              <a:tr h="6096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6:10 – 6:45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Presentation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0975800"/>
                  </a:ext>
                </a:extLst>
              </a:tr>
              <a:tr h="8193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6:45 – 7:00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Presentation Q &amp; A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(General)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4784388"/>
                  </a:ext>
                </a:extLst>
              </a:tr>
              <a:tr h="6870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7:00 – 7:45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</a:rPr>
                        <a:t>Zoom Breakout Rooms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8672188"/>
                  </a:ext>
                </a:extLst>
              </a:tr>
              <a:tr h="684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7:45 – 8:00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Come Back Together/Wrap-Up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27298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71898" y="194608"/>
            <a:ext cx="724820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>
                <a:latin typeface="Calibri" panose="020F0502020204030204" pitchFamily="34" charset="0"/>
                <a:cs typeface="Calibri" panose="020F0502020204030204" pitchFamily="34" charset="0"/>
              </a:rPr>
              <a:t>Welcome!  </a:t>
            </a:r>
          </a:p>
          <a:p>
            <a:pPr algn="ctr"/>
            <a:r>
              <a:rPr lang="en-US" sz="6000">
                <a:latin typeface="Calibri" panose="020F0502020204030204" pitchFamily="34" charset="0"/>
                <a:cs typeface="Calibri" panose="020F0502020204030204" pitchFamily="34" charset="0"/>
              </a:rPr>
              <a:t>We will begin shortly…</a:t>
            </a:r>
          </a:p>
        </p:txBody>
      </p:sp>
    </p:spTree>
    <p:extLst>
      <p:ext uri="{BB962C8B-B14F-4D97-AF65-F5344CB8AC3E}">
        <p14:creationId xmlns:p14="http://schemas.microsoft.com/office/powerpoint/2010/main" val="1283176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596668" cy="91440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Calibri" panose="020F0502020204030204" pitchFamily="34" charset="0"/>
              </a:rPr>
              <a:t>Evening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dirty="0">
                <a:latin typeface="Calibri" panose="020F0502020204030204" pitchFamily="34" charset="0"/>
              </a:rPr>
              <a:t>Welcome (Hannah Mohelnitzky, City of Madison)</a:t>
            </a:r>
          </a:p>
          <a:p>
            <a:r>
              <a:rPr lang="en-US" sz="2600" dirty="0">
                <a:latin typeface="Calibri"/>
                <a:cs typeface="Calibri"/>
              </a:rPr>
              <a:t>Presentation (Eric Thompson, MSA Professional Services)</a:t>
            </a:r>
          </a:p>
          <a:p>
            <a:r>
              <a:rPr lang="en-US" sz="2600" dirty="0">
                <a:latin typeface="Calibri" panose="020F0502020204030204" pitchFamily="34" charset="0"/>
              </a:rPr>
              <a:t>Q&amp;A (facilitated by Hannah Mohelnitzky, City of Madison)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</a:rPr>
              <a:t>Submit questions through Zoom “Chat”</a:t>
            </a:r>
          </a:p>
          <a:p>
            <a:pPr lvl="2"/>
            <a:r>
              <a:rPr lang="en-US" sz="2000" i="1" dirty="0">
                <a:latin typeface="Calibri" panose="020F0502020204030204" pitchFamily="34" charset="0"/>
              </a:rPr>
              <a:t>To find the Zoom Chat Box, hover over the edge of your screen.  A toolbar will appear, and you can click on “Chat”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</a:rPr>
              <a:t>Questions answered at the end of the Presentation</a:t>
            </a:r>
          </a:p>
          <a:p>
            <a:r>
              <a:rPr lang="en-US" sz="2600" dirty="0">
                <a:latin typeface="Calibri" panose="020F0502020204030204" pitchFamily="34" charset="0"/>
              </a:rPr>
              <a:t>Wrap Up (Hannah Mohelnitzky, City of Madison)</a:t>
            </a:r>
          </a:p>
          <a:p>
            <a:r>
              <a:rPr lang="en-US" sz="2600" dirty="0">
                <a:latin typeface="Calibri"/>
                <a:cs typeface="Calibri"/>
              </a:rPr>
              <a:t>Breakout Groups (MSA and City of Madison staff)</a:t>
            </a:r>
          </a:p>
          <a:p>
            <a:pPr lvl="1"/>
            <a:r>
              <a:rPr lang="en-US" sz="2200" dirty="0">
                <a:latin typeface="Calibri"/>
                <a:cs typeface="Calibri"/>
              </a:rPr>
              <a:t>An option to join breakout groups will appear on your screen</a:t>
            </a:r>
          </a:p>
        </p:txBody>
      </p:sp>
    </p:spTree>
    <p:extLst>
      <p:ext uri="{BB962C8B-B14F-4D97-AF65-F5344CB8AC3E}">
        <p14:creationId xmlns:p14="http://schemas.microsoft.com/office/powerpoint/2010/main" val="2240521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66700"/>
            <a:ext cx="10972800" cy="914400"/>
          </a:xfrm>
        </p:spPr>
        <p:txBody>
          <a:bodyPr/>
          <a:lstStyle/>
          <a:p>
            <a:pPr algn="ctr"/>
            <a:r>
              <a:rPr lang="en-US" u="sng" dirty="0"/>
              <a:t>Presentation Outline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5800" y="1181100"/>
            <a:ext cx="6083300" cy="53086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Definitions of commonly used terms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Study location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Watershed study schedule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Flood mitigation targets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Inundation mapping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Proposed solutions development 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Proposed solutions</a:t>
            </a:r>
          </a:p>
          <a:p>
            <a:pPr marL="457200" lvl="1" indent="0">
              <a:buNone/>
            </a:pPr>
            <a:r>
              <a:rPr lang="en-US" dirty="0"/>
              <a:t>a. 	Standalone projects</a:t>
            </a:r>
          </a:p>
          <a:p>
            <a:pPr marL="457200" lvl="1" indent="0">
              <a:buNone/>
            </a:pPr>
            <a:r>
              <a:rPr lang="en-US" dirty="0"/>
              <a:t>b. 	Local storm sewer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Implementation and cost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Why aren’t all flood targets met?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177090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10972800" cy="914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Contact Information &amp; Resources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11516627" cy="5181600"/>
          </a:xfrm>
          <a:noFill/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Project Manager: Matt Allie</a:t>
            </a:r>
            <a:r>
              <a:rPr lang="en-US" altLang="en-US" sz="2400" dirty="0"/>
              <a:t>, </a:t>
            </a:r>
            <a:r>
              <a:rPr lang="en-US" sz="2400" dirty="0">
                <a:hlinkClick r:id="rId3"/>
              </a:rPr>
              <a:t>mallie@cityofmadison.com</a:t>
            </a:r>
            <a:endParaRPr lang="en-US" sz="24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Public Information Officer: Hannah </a:t>
            </a:r>
            <a:r>
              <a:rPr lang="en-US" sz="2400" dirty="0">
                <a:latin typeface="Calibri" panose="020F0502020204030204" pitchFamily="34" charset="0"/>
              </a:rPr>
              <a:t>Mohelnitzky, </a:t>
            </a:r>
            <a:r>
              <a:rPr lang="en-US" sz="2400" dirty="0">
                <a:latin typeface="Calibri" panose="020F0502020204030204" pitchFamily="34" charset="0"/>
                <a:hlinkClick r:id="rId4"/>
              </a:rPr>
              <a:t>hmohelnitzky@cityofmadison.com</a:t>
            </a:r>
            <a:endParaRPr lang="en-US" sz="24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en-US" sz="24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Project Webpage: </a:t>
            </a:r>
            <a:r>
              <a:rPr lang="en-US" sz="1900" u="sng" dirty="0">
                <a:solidFill>
                  <a:srgbClr val="0070C0"/>
                </a:solidFill>
              </a:rPr>
              <a:t>https://www.cityofmadison.com/engineering/projects/greentree-mckenna-watershed-study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100" dirty="0">
                <a:latin typeface="Calibri" panose="020F0502020204030204" pitchFamily="34" charset="0"/>
              </a:rPr>
              <a:t>Sign-up for project email updates on the website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100" dirty="0">
                <a:latin typeface="Calibri" panose="020F0502020204030204" pitchFamily="34" charset="0"/>
              </a:rPr>
              <a:t>Report flooding, past or current on the Report Flooding form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100" dirty="0"/>
              <a:t>Learn ways to protect your property from flooding with on-site fixes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altLang="en-US" sz="21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New Flooding Website: </a:t>
            </a:r>
            <a:r>
              <a:rPr lang="en-US" altLang="en-US" sz="2400" dirty="0">
                <a:solidFill>
                  <a:srgbClr val="00B0F0"/>
                </a:solidFill>
                <a:latin typeface="Calibri" panose="020F0502020204030204" pitchFamily="34" charset="0"/>
                <a:hlinkClick r:id="rId5"/>
              </a:rPr>
              <a:t>www.cityofmadison.com/flooding</a:t>
            </a:r>
            <a:r>
              <a:rPr lang="en-US" altLang="en-US" sz="2400" dirty="0">
                <a:solidFill>
                  <a:srgbClr val="00B0F0"/>
                </a:solidFill>
                <a:latin typeface="Calibri" panose="020F050202020403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Everyday Engineering Podcast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Facebook – City of Madison Engineering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Twitter – @</a:t>
            </a:r>
            <a:r>
              <a:rPr lang="en-US" altLang="en-US" sz="2400" dirty="0" err="1">
                <a:latin typeface="Calibri" panose="020F0502020204030204" pitchFamily="34" charset="0"/>
              </a:rPr>
              <a:t>MadisonEngr</a:t>
            </a: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400" dirty="0"/>
              <a:t>Provide your feedback! </a:t>
            </a:r>
            <a:r>
              <a:rPr lang="en-US" altLang="en-US" sz="2400" dirty="0">
                <a:hlinkClick r:id="rId6"/>
              </a:rPr>
              <a:t>https://www.cityofmadison.com/news/survey-open-city-engineering-works-to-prioritize-flood-projects</a:t>
            </a:r>
            <a:endParaRPr lang="en-US" altLang="en-US" sz="2400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51372" y="4318000"/>
            <a:ext cx="1722455" cy="1291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062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65675" y="546099"/>
            <a:ext cx="5638800" cy="914400"/>
          </a:xfrm>
        </p:spPr>
        <p:txBody>
          <a:bodyPr/>
          <a:lstStyle/>
          <a:p>
            <a:r>
              <a:rPr lang="en-US" dirty="0"/>
              <a:t>Zoom Breakout Rooms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00250" y="1857374"/>
            <a:ext cx="8191500" cy="4124325"/>
          </a:xfrm>
        </p:spPr>
        <p:txBody>
          <a:bodyPr/>
          <a:lstStyle/>
          <a:p>
            <a:r>
              <a:rPr lang="en-US" sz="3200" dirty="0"/>
              <a:t>Join a Zoom Breakout Room Session</a:t>
            </a:r>
          </a:p>
          <a:p>
            <a:endParaRPr lang="en-US" dirty="0"/>
          </a:p>
          <a:p>
            <a:pPr lvl="1"/>
            <a:r>
              <a:rPr lang="en-US" sz="2800" dirty="0"/>
              <a:t>Window will pop up where you can select which group you’d like to join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If a window doesn’t pop up, look for a button on the bottom that says “Breakout Rooms.” Click the button and room options will appear.  </a:t>
            </a:r>
          </a:p>
          <a:p>
            <a:pPr lvl="1"/>
            <a:endParaRPr lang="en-US" sz="2200" dirty="0">
              <a:solidFill>
                <a:srgbClr val="FF0000"/>
              </a:solidFill>
            </a:endParaRPr>
          </a:p>
        </p:txBody>
      </p:sp>
      <p:pic>
        <p:nvPicPr>
          <p:cNvPr id="5" name="Picture 2" descr="https://otl.du.edu/knowledgebase/files/2020/04/ZOOM-breakoutRoom-button-1024x327.png">
            <a:extLst>
              <a:ext uri="{FF2B5EF4-FFF2-40B4-BE49-F238E27FC236}">
                <a16:creationId xmlns:a16="http://schemas.microsoft.com/office/drawing/2014/main" id="{41491892-DCC2-476F-A655-9A1E91ED8D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319526" y="591441"/>
            <a:ext cx="1831849" cy="823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CDC6F2E-E90A-4685-9923-B4C52922D02B}"/>
              </a:ext>
            </a:extLst>
          </p:cNvPr>
          <p:cNvCxnSpPr/>
          <p:nvPr/>
        </p:nvCxnSpPr>
        <p:spPr>
          <a:xfrm>
            <a:off x="1676400" y="1663700"/>
            <a:ext cx="86106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833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5181600" cy="914400"/>
          </a:xfrm>
        </p:spPr>
        <p:txBody>
          <a:bodyPr>
            <a:normAutofit/>
          </a:bodyPr>
          <a:lstStyle/>
          <a:p>
            <a:r>
              <a:rPr lang="en-US" dirty="0"/>
              <a:t>Breakout Groups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" y="1371600"/>
            <a:ext cx="6004560" cy="5375753"/>
          </a:xfrm>
        </p:spPr>
        <p:txBody>
          <a:bodyPr/>
          <a:lstStyle/>
          <a:p>
            <a:pPr marL="593725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/>
              <a:t>Struck/Seybold/Watts and Forward Dr. Reconstruction Projects</a:t>
            </a:r>
          </a:p>
          <a:p>
            <a:pPr marL="593725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/>
              <a:t>Schroeder Rd. and New Washburn Way Reconstruction Projects </a:t>
            </a:r>
          </a:p>
          <a:p>
            <a:pPr marL="593725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/>
              <a:t>Valhalla Way Reconstruction and High Point Estates Pond</a:t>
            </a:r>
          </a:p>
          <a:p>
            <a:pPr marL="593725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/>
              <a:t>Piping Rock Rd., Chapel Hill Rd. and Greenway Reconstruction</a:t>
            </a:r>
          </a:p>
          <a:p>
            <a:pPr marL="593725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/>
              <a:t>McKenna Blvd. Storm Sewer Improvements</a:t>
            </a:r>
          </a:p>
          <a:p>
            <a:pPr marL="593725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/>
              <a:t>Elver Park Greenway and Marty Road/Mid Town Road Regional Pond</a:t>
            </a:r>
          </a:p>
          <a:p>
            <a:pPr marL="593725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200" dirty="0"/>
              <a:t>Other Watershed Areas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747" y="185352"/>
            <a:ext cx="5826210" cy="5826210"/>
          </a:xfrm>
          <a:prstGeom prst="rect">
            <a:avLst/>
          </a:prstGeom>
        </p:spPr>
      </p:pic>
      <p:pic>
        <p:nvPicPr>
          <p:cNvPr id="33" name="Picture 2" descr="https://otl.du.edu/knowledgebase/files/2020/04/ZOOM-breakoutRoom-button-1024x327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096198" y="5087241"/>
            <a:ext cx="1831849" cy="823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953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20887" y="3352800"/>
            <a:ext cx="8915400" cy="1587321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MSA Professional Services with</a:t>
            </a:r>
            <a:b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City of Madison Engineering Division</a:t>
            </a:r>
            <a:b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</a:rPr>
              <a:t>May 12, 2022</a:t>
            </a:r>
            <a:endParaRPr lang="en-US" sz="2700" dirty="0">
              <a:solidFill>
                <a:schemeClr val="tx1"/>
              </a:solidFill>
              <a:effectLst>
                <a:outerShdw blurRad="50800" dist="50800" dir="5400000" sx="1000" sy="1000" algn="tl" rotWithShape="0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12291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41775" cy="404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581400" y="304800"/>
            <a:ext cx="7391399" cy="3048000"/>
          </a:xfrm>
          <a:prstGeom prst="rect">
            <a:avLst/>
          </a:prstGeom>
        </p:spPr>
        <p:txBody>
          <a:bodyPr anchor="b">
            <a:normAutofit fontScale="92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>
              <a:defRPr/>
            </a:pPr>
            <a:r>
              <a:rPr lang="en-US" sz="6000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Greentree</a:t>
            </a:r>
            <a:r>
              <a:rPr lang="en-US" sz="6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/McKenna</a:t>
            </a:r>
          </a:p>
          <a:p>
            <a:pPr>
              <a:defRPr/>
            </a:pPr>
            <a:r>
              <a:rPr lang="en-US" sz="6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Watershed Study</a:t>
            </a:r>
          </a:p>
          <a:p>
            <a:pPr>
              <a:defRPr/>
            </a:pPr>
            <a:r>
              <a:rPr lang="en-US" sz="6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Public Information Meeting No. 3</a:t>
            </a:r>
            <a:endParaRPr lang="en-US" sz="6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5629096"/>
            <a:ext cx="1158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Please Note: This meeting is being recorded.  It is a public record subject to disclosure.</a:t>
            </a:r>
            <a:endParaRPr lang="en-US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i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By continuing to be in the meeting, you are consenting to being recorded and consenting to this record being released to public record requestors.</a:t>
            </a:r>
            <a:endParaRPr lang="en-US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10515600" cy="914400"/>
          </a:xfrm>
        </p:spPr>
        <p:txBody>
          <a:bodyPr/>
          <a:lstStyle/>
          <a:p>
            <a:r>
              <a:rPr lang="en-US" b="1" dirty="0"/>
              <a:t>Meeting Technical Housekeeping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11049000" cy="4351338"/>
          </a:xfrm>
        </p:spPr>
        <p:txBody>
          <a:bodyPr/>
          <a:lstStyle/>
          <a:p>
            <a:r>
              <a:rPr lang="en-US" dirty="0"/>
              <a:t>This meeting will be </a:t>
            </a:r>
            <a:r>
              <a:rPr lang="en-US" b="1" u="sng" dirty="0"/>
              <a:t>recorded</a:t>
            </a:r>
            <a:r>
              <a:rPr lang="en-US" dirty="0"/>
              <a:t> and posted to the project page.</a:t>
            </a:r>
          </a:p>
          <a:p>
            <a:r>
              <a:rPr lang="en-US" dirty="0"/>
              <a:t>All attendees should be </a:t>
            </a:r>
            <a:r>
              <a:rPr lang="en-US" b="1" u="sng" dirty="0"/>
              <a:t>muted</a:t>
            </a:r>
            <a:r>
              <a:rPr lang="en-US" dirty="0"/>
              <a:t> to keep background noise to a minimum.</a:t>
            </a:r>
          </a:p>
          <a:p>
            <a:r>
              <a:rPr lang="en-US" dirty="0"/>
              <a:t>Use the </a:t>
            </a:r>
            <a:r>
              <a:rPr lang="en-US" b="1" u="sng" dirty="0"/>
              <a:t>“chat” </a:t>
            </a:r>
            <a:r>
              <a:rPr lang="en-US" dirty="0"/>
              <a:t>button for technical issues with meeting to troubleshoot with staff to assist.</a:t>
            </a:r>
          </a:p>
          <a:p>
            <a:r>
              <a:rPr lang="en-US" dirty="0"/>
              <a:t>Use the </a:t>
            </a:r>
            <a:r>
              <a:rPr lang="en-US" b="1" u="sng" dirty="0"/>
              <a:t>“Q and A” </a:t>
            </a:r>
            <a:r>
              <a:rPr lang="en-US" dirty="0"/>
              <a:t>button to type questions about presentation. Questions will be answered live after the presentation.</a:t>
            </a:r>
          </a:p>
          <a:p>
            <a:r>
              <a:rPr lang="en-US" dirty="0"/>
              <a:t>Inappropriate questions may be dismissed.</a:t>
            </a:r>
          </a:p>
          <a:p>
            <a:r>
              <a:rPr lang="en-US" dirty="0"/>
              <a:t>Use the </a:t>
            </a:r>
            <a:r>
              <a:rPr lang="en-US" b="1" dirty="0"/>
              <a:t>“raise your hand” </a:t>
            </a:r>
            <a:r>
              <a:rPr lang="en-US" dirty="0"/>
              <a:t>button to verbally ask your question. You will be prompted to unmute when it is your turn.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799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ontent Placeholder 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109537" algn="ctr">
              <a:buSzTx/>
              <a:buFont typeface="Wingdings 3"/>
              <a:buNone/>
              <a:defRPr b="1"/>
            </a:pPr>
            <a:r>
              <a:t>This meeting is being recorded.  </a:t>
            </a:r>
          </a:p>
          <a:p>
            <a:pPr marL="0" indent="109537" algn="ctr">
              <a:buSzTx/>
              <a:buFont typeface="Wingdings 3"/>
              <a:buNone/>
              <a:defRPr b="1"/>
            </a:pPr>
            <a:r>
              <a:t>It is a public record subject to disclosure.</a:t>
            </a:r>
          </a:p>
          <a:p>
            <a:pPr marL="0" indent="109537" algn="ctr">
              <a:buSzTx/>
              <a:buFont typeface="Wingdings 3"/>
              <a:buNone/>
            </a:pPr>
            <a:r>
              <a:t>By continuing to be in the meeting, you are consenting to being recorded and consenting to this record being released to public record requestors.</a:t>
            </a:r>
          </a:p>
        </p:txBody>
      </p:sp>
    </p:spTree>
    <p:extLst>
      <p:ext uri="{BB962C8B-B14F-4D97-AF65-F5344CB8AC3E}">
        <p14:creationId xmlns:p14="http://schemas.microsoft.com/office/powerpoint/2010/main" val="956760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7908" y="4943319"/>
            <a:ext cx="10254494" cy="10769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t="3231" r="1002" b="2797"/>
          <a:stretch/>
        </p:blipFill>
        <p:spPr>
          <a:xfrm>
            <a:off x="3605925" y="1463047"/>
            <a:ext cx="4922933" cy="2676698"/>
          </a:xfrm>
          <a:prstGeom prst="rect">
            <a:avLst/>
          </a:prstGeom>
        </p:spPr>
      </p:pic>
      <p:sp>
        <p:nvSpPr>
          <p:cNvPr id="95" name="Title 1"/>
          <p:cNvSpPr txBox="1"/>
          <p:nvPr/>
        </p:nvSpPr>
        <p:spPr>
          <a:xfrm>
            <a:off x="373965" y="25318"/>
            <a:ext cx="9128761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algn="l"/>
            <a:r>
              <a:rPr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to Participate</a:t>
            </a:r>
          </a:p>
        </p:txBody>
      </p:sp>
      <p:sp>
        <p:nvSpPr>
          <p:cNvPr id="97" name="Up Arrow 12"/>
          <p:cNvSpPr/>
          <p:nvPr/>
        </p:nvSpPr>
        <p:spPr>
          <a:xfrm>
            <a:off x="5914990" y="3242265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98" name="Up Arrow 11"/>
          <p:cNvSpPr/>
          <p:nvPr/>
        </p:nvSpPr>
        <p:spPr>
          <a:xfrm>
            <a:off x="762000" y="6019800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99" name="TextBox 8"/>
          <p:cNvSpPr txBox="1"/>
          <p:nvPr/>
        </p:nvSpPr>
        <p:spPr>
          <a:xfrm>
            <a:off x="1305136" y="6217598"/>
            <a:ext cx="3794762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Make sure to join audio</a:t>
            </a:r>
          </a:p>
        </p:txBody>
      </p:sp>
      <p:sp>
        <p:nvSpPr>
          <p:cNvPr id="11" name="object 33"/>
          <p:cNvSpPr/>
          <p:nvPr/>
        </p:nvSpPr>
        <p:spPr>
          <a:xfrm>
            <a:off x="523663" y="5370505"/>
            <a:ext cx="781473" cy="741680"/>
          </a:xfrm>
          <a:custGeom>
            <a:avLst/>
            <a:gdLst/>
            <a:ahLst/>
            <a:cxnLst/>
            <a:rect l="l" t="t" r="r" b="b"/>
            <a:pathLst>
              <a:path w="586104" h="556260">
                <a:moveTo>
                  <a:pt x="0" y="278130"/>
                </a:moveTo>
                <a:lnTo>
                  <a:pt x="3834" y="233015"/>
                </a:lnTo>
                <a:lnTo>
                  <a:pt x="14937" y="190219"/>
                </a:lnTo>
                <a:lnTo>
                  <a:pt x="32703" y="150313"/>
                </a:lnTo>
                <a:lnTo>
                  <a:pt x="56530" y="113870"/>
                </a:lnTo>
                <a:lnTo>
                  <a:pt x="85815" y="81462"/>
                </a:lnTo>
                <a:lnTo>
                  <a:pt x="119954" y="53663"/>
                </a:lnTo>
                <a:lnTo>
                  <a:pt x="158344" y="31044"/>
                </a:lnTo>
                <a:lnTo>
                  <a:pt x="200382" y="14179"/>
                </a:lnTo>
                <a:lnTo>
                  <a:pt x="245465" y="3640"/>
                </a:lnTo>
                <a:lnTo>
                  <a:pt x="292989" y="0"/>
                </a:lnTo>
                <a:lnTo>
                  <a:pt x="340512" y="3640"/>
                </a:lnTo>
                <a:lnTo>
                  <a:pt x="385595" y="14179"/>
                </a:lnTo>
                <a:lnTo>
                  <a:pt x="427633" y="31044"/>
                </a:lnTo>
                <a:lnTo>
                  <a:pt x="466023" y="53663"/>
                </a:lnTo>
                <a:lnTo>
                  <a:pt x="500162" y="81462"/>
                </a:lnTo>
                <a:lnTo>
                  <a:pt x="529447" y="113870"/>
                </a:lnTo>
                <a:lnTo>
                  <a:pt x="553274" y="150313"/>
                </a:lnTo>
                <a:lnTo>
                  <a:pt x="571040" y="190219"/>
                </a:lnTo>
                <a:lnTo>
                  <a:pt x="582143" y="233015"/>
                </a:lnTo>
                <a:lnTo>
                  <a:pt x="585978" y="278130"/>
                </a:lnTo>
                <a:lnTo>
                  <a:pt x="582143" y="323244"/>
                </a:lnTo>
                <a:lnTo>
                  <a:pt x="571040" y="366040"/>
                </a:lnTo>
                <a:lnTo>
                  <a:pt x="553274" y="405946"/>
                </a:lnTo>
                <a:lnTo>
                  <a:pt x="529447" y="442389"/>
                </a:lnTo>
                <a:lnTo>
                  <a:pt x="500162" y="474797"/>
                </a:lnTo>
                <a:lnTo>
                  <a:pt x="466023" y="502596"/>
                </a:lnTo>
                <a:lnTo>
                  <a:pt x="427633" y="525215"/>
                </a:lnTo>
                <a:lnTo>
                  <a:pt x="385595" y="542080"/>
                </a:lnTo>
                <a:lnTo>
                  <a:pt x="340512" y="552619"/>
                </a:lnTo>
                <a:lnTo>
                  <a:pt x="292989" y="556260"/>
                </a:lnTo>
                <a:lnTo>
                  <a:pt x="245465" y="552619"/>
                </a:lnTo>
                <a:lnTo>
                  <a:pt x="200382" y="542080"/>
                </a:lnTo>
                <a:lnTo>
                  <a:pt x="158344" y="525215"/>
                </a:lnTo>
                <a:lnTo>
                  <a:pt x="119954" y="502596"/>
                </a:lnTo>
                <a:lnTo>
                  <a:pt x="85815" y="474797"/>
                </a:lnTo>
                <a:lnTo>
                  <a:pt x="56530" y="442389"/>
                </a:lnTo>
                <a:lnTo>
                  <a:pt x="32703" y="405946"/>
                </a:lnTo>
                <a:lnTo>
                  <a:pt x="14937" y="366040"/>
                </a:lnTo>
                <a:lnTo>
                  <a:pt x="3834" y="323244"/>
                </a:lnTo>
                <a:lnTo>
                  <a:pt x="0" y="278130"/>
                </a:lnTo>
                <a:close/>
              </a:path>
            </a:pathLst>
          </a:custGeom>
          <a:ln w="38100">
            <a:solidFill>
              <a:srgbClr val="EA7D23"/>
            </a:solidFill>
          </a:ln>
        </p:spPr>
        <p:txBody>
          <a:bodyPr wrap="square" lIns="0" tIns="0" rIns="0" bIns="0" rtlCol="0"/>
          <a:lstStyle/>
          <a:p>
            <a:endParaRPr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406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Box 3"/>
          <p:cNvSpPr txBox="1"/>
          <p:nvPr/>
        </p:nvSpPr>
        <p:spPr>
          <a:xfrm>
            <a:off x="232409" y="2103235"/>
            <a:ext cx="5503374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Raise your  hand to be unmuted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or comments or ask additional questions.</a:t>
            </a:r>
          </a:p>
        </p:txBody>
      </p:sp>
      <p:sp>
        <p:nvSpPr>
          <p:cNvPr id="7" name="Title 1"/>
          <p:cNvSpPr txBox="1"/>
          <p:nvPr/>
        </p:nvSpPr>
        <p:spPr>
          <a:xfrm>
            <a:off x="373965" y="25318"/>
            <a:ext cx="9128761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algn="l"/>
            <a:r>
              <a:rPr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to Participate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5397" y="4942836"/>
            <a:ext cx="10254494" cy="10769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86304" y="3045959"/>
            <a:ext cx="5541003" cy="2973841"/>
          </a:xfrm>
          <a:prstGeom prst="rect">
            <a:avLst/>
          </a:prstGeom>
        </p:spPr>
      </p:pic>
      <p:sp>
        <p:nvSpPr>
          <p:cNvPr id="11" name="object 33"/>
          <p:cNvSpPr/>
          <p:nvPr/>
        </p:nvSpPr>
        <p:spPr>
          <a:xfrm>
            <a:off x="6370532" y="4469742"/>
            <a:ext cx="1420918" cy="741680"/>
          </a:xfrm>
          <a:custGeom>
            <a:avLst/>
            <a:gdLst/>
            <a:ahLst/>
            <a:cxnLst/>
            <a:rect l="l" t="t" r="r" b="b"/>
            <a:pathLst>
              <a:path w="586104" h="556260">
                <a:moveTo>
                  <a:pt x="0" y="278130"/>
                </a:moveTo>
                <a:lnTo>
                  <a:pt x="3834" y="233015"/>
                </a:lnTo>
                <a:lnTo>
                  <a:pt x="14937" y="190219"/>
                </a:lnTo>
                <a:lnTo>
                  <a:pt x="32703" y="150313"/>
                </a:lnTo>
                <a:lnTo>
                  <a:pt x="56530" y="113870"/>
                </a:lnTo>
                <a:lnTo>
                  <a:pt x="85815" y="81462"/>
                </a:lnTo>
                <a:lnTo>
                  <a:pt x="119954" y="53663"/>
                </a:lnTo>
                <a:lnTo>
                  <a:pt x="158344" y="31044"/>
                </a:lnTo>
                <a:lnTo>
                  <a:pt x="200382" y="14179"/>
                </a:lnTo>
                <a:lnTo>
                  <a:pt x="245465" y="3640"/>
                </a:lnTo>
                <a:lnTo>
                  <a:pt x="292989" y="0"/>
                </a:lnTo>
                <a:lnTo>
                  <a:pt x="340512" y="3640"/>
                </a:lnTo>
                <a:lnTo>
                  <a:pt x="385595" y="14179"/>
                </a:lnTo>
                <a:lnTo>
                  <a:pt x="427633" y="31044"/>
                </a:lnTo>
                <a:lnTo>
                  <a:pt x="466023" y="53663"/>
                </a:lnTo>
                <a:lnTo>
                  <a:pt x="500162" y="81462"/>
                </a:lnTo>
                <a:lnTo>
                  <a:pt x="529447" y="113870"/>
                </a:lnTo>
                <a:lnTo>
                  <a:pt x="553274" y="150313"/>
                </a:lnTo>
                <a:lnTo>
                  <a:pt x="571040" y="190219"/>
                </a:lnTo>
                <a:lnTo>
                  <a:pt x="582143" y="233015"/>
                </a:lnTo>
                <a:lnTo>
                  <a:pt x="585978" y="278130"/>
                </a:lnTo>
                <a:lnTo>
                  <a:pt x="582143" y="323244"/>
                </a:lnTo>
                <a:lnTo>
                  <a:pt x="571040" y="366040"/>
                </a:lnTo>
                <a:lnTo>
                  <a:pt x="553274" y="405946"/>
                </a:lnTo>
                <a:lnTo>
                  <a:pt x="529447" y="442389"/>
                </a:lnTo>
                <a:lnTo>
                  <a:pt x="500162" y="474797"/>
                </a:lnTo>
                <a:lnTo>
                  <a:pt x="466023" y="502596"/>
                </a:lnTo>
                <a:lnTo>
                  <a:pt x="427633" y="525215"/>
                </a:lnTo>
                <a:lnTo>
                  <a:pt x="385595" y="542080"/>
                </a:lnTo>
                <a:lnTo>
                  <a:pt x="340512" y="552619"/>
                </a:lnTo>
                <a:lnTo>
                  <a:pt x="292989" y="556260"/>
                </a:lnTo>
                <a:lnTo>
                  <a:pt x="245465" y="552619"/>
                </a:lnTo>
                <a:lnTo>
                  <a:pt x="200382" y="542080"/>
                </a:lnTo>
                <a:lnTo>
                  <a:pt x="158344" y="525215"/>
                </a:lnTo>
                <a:lnTo>
                  <a:pt x="119954" y="502596"/>
                </a:lnTo>
                <a:lnTo>
                  <a:pt x="85815" y="474797"/>
                </a:lnTo>
                <a:lnTo>
                  <a:pt x="56530" y="442389"/>
                </a:lnTo>
                <a:lnTo>
                  <a:pt x="32703" y="405946"/>
                </a:lnTo>
                <a:lnTo>
                  <a:pt x="14937" y="366040"/>
                </a:lnTo>
                <a:lnTo>
                  <a:pt x="3834" y="323244"/>
                </a:lnTo>
                <a:lnTo>
                  <a:pt x="0" y="278130"/>
                </a:lnTo>
                <a:close/>
              </a:path>
            </a:pathLst>
          </a:custGeom>
          <a:ln w="38100">
            <a:solidFill>
              <a:srgbClr val="EA7D23"/>
            </a:solidFill>
          </a:ln>
        </p:spPr>
        <p:txBody>
          <a:bodyPr wrap="square" lIns="0" tIns="0" rIns="0" bIns="0" rtlCol="0"/>
          <a:lstStyle/>
          <a:p>
            <a:endParaRPr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Up Arrow 12"/>
          <p:cNvSpPr/>
          <p:nvPr/>
        </p:nvSpPr>
        <p:spPr>
          <a:xfrm>
            <a:off x="6997866" y="5665755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3899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2"/>
          <a:stretch/>
        </p:blipFill>
        <p:spPr>
          <a:xfrm>
            <a:off x="133351" y="1562443"/>
            <a:ext cx="11469756" cy="4409168"/>
          </a:xfrm>
          <a:prstGeom prst="rect">
            <a:avLst/>
          </a:prstGeom>
        </p:spPr>
      </p:pic>
      <p:sp>
        <p:nvSpPr>
          <p:cNvPr id="110" name="Up Arrow 11"/>
          <p:cNvSpPr/>
          <p:nvPr/>
        </p:nvSpPr>
        <p:spPr>
          <a:xfrm>
            <a:off x="5867400" y="5895069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11" name="TextBox 3"/>
          <p:cNvSpPr txBox="1"/>
          <p:nvPr/>
        </p:nvSpPr>
        <p:spPr>
          <a:xfrm>
            <a:off x="50225" y="5907463"/>
            <a:ext cx="7896745" cy="954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Use chat if you have technical</a:t>
            </a:r>
            <a:endParaRPr lang="en-US" dirty="0"/>
          </a:p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rPr lang="en-US" dirty="0"/>
              <a:t>i</a:t>
            </a:r>
            <a:r>
              <a:rPr dirty="0"/>
              <a:t>ssues</a:t>
            </a:r>
            <a:r>
              <a:rPr lang="en-US" sz="3200" dirty="0"/>
              <a:t> </a:t>
            </a:r>
            <a:r>
              <a:rPr dirty="0"/>
              <a:t>or a question for the panelists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7" name="Title 1"/>
          <p:cNvSpPr txBox="1"/>
          <p:nvPr/>
        </p:nvSpPr>
        <p:spPr>
          <a:xfrm>
            <a:off x="373965" y="25318"/>
            <a:ext cx="9128761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algn="l"/>
            <a:r>
              <a:rPr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to Participate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3351" y="4911068"/>
            <a:ext cx="11468100" cy="9840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6497" y="1585655"/>
            <a:ext cx="3439005" cy="368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453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Box 3"/>
          <p:cNvSpPr txBox="1"/>
          <p:nvPr/>
        </p:nvSpPr>
        <p:spPr>
          <a:xfrm>
            <a:off x="9020693" y="3797538"/>
            <a:ext cx="2956562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dirty="0"/>
              <a:t>To leave the meeting click here</a:t>
            </a:r>
          </a:p>
        </p:txBody>
      </p:sp>
      <p:sp>
        <p:nvSpPr>
          <p:cNvPr id="7" name="Title 1"/>
          <p:cNvSpPr txBox="1"/>
          <p:nvPr/>
        </p:nvSpPr>
        <p:spPr>
          <a:xfrm>
            <a:off x="373965" y="25318"/>
            <a:ext cx="9128761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>
            <a:lvl1pPr algn="r" defTabSz="758951">
              <a:lnSpc>
                <a:spcPct val="90000"/>
              </a:lnSpc>
              <a:defRPr sz="4980" b="1">
                <a:solidFill>
                  <a:srgbClr val="464646"/>
                </a:solidFill>
                <a:effectLst>
                  <a:outerShdw blurRad="31623" dist="21082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algn="l"/>
            <a:r>
              <a:rPr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to Participate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5580" y="4724400"/>
            <a:ext cx="11697619" cy="1003695"/>
          </a:xfrm>
          <a:prstGeom prst="rect">
            <a:avLst/>
          </a:prstGeom>
        </p:spPr>
      </p:pic>
      <p:sp>
        <p:nvSpPr>
          <p:cNvPr id="6" name="TextBox 3"/>
          <p:cNvSpPr txBox="1"/>
          <p:nvPr/>
        </p:nvSpPr>
        <p:spPr>
          <a:xfrm>
            <a:off x="2807208" y="2370393"/>
            <a:ext cx="6601968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en-US" dirty="0"/>
              <a:t>When you are ready to leave the meeting</a:t>
            </a:r>
            <a:endParaRPr dirty="0"/>
          </a:p>
        </p:txBody>
      </p:sp>
      <p:sp>
        <p:nvSpPr>
          <p:cNvPr id="122" name="Up Arrow 12"/>
          <p:cNvSpPr/>
          <p:nvPr/>
        </p:nvSpPr>
        <p:spPr>
          <a:xfrm rot="10800000">
            <a:off x="11281800" y="4781746"/>
            <a:ext cx="304801" cy="4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404"/>
                </a:moveTo>
                <a:lnTo>
                  <a:pt x="10800" y="0"/>
                </a:lnTo>
                <a:lnTo>
                  <a:pt x="21600" y="7404"/>
                </a:lnTo>
                <a:lnTo>
                  <a:pt x="16200" y="7404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740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1593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Calibri" panose="020F0502020204030204" pitchFamily="34" charset="0"/>
              </a:rPr>
              <a:t>Closed Captioning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you’d like to enable closed captioning, click “show closed captions” button on the bottom of the screen.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This may already be enabled. If this is not enabled, click the button to allow closed captioning.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5337" y="4114800"/>
            <a:ext cx="2981325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02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30D39CFA74C8408DCE80E00714586F" ma:contentTypeVersion="10" ma:contentTypeDescription="Create a new document." ma:contentTypeScope="" ma:versionID="1d33494e4394c9e5a98052a6a4fe0b9f">
  <xsd:schema xmlns:xsd="http://www.w3.org/2001/XMLSchema" xmlns:xs="http://www.w3.org/2001/XMLSchema" xmlns:p="http://schemas.microsoft.com/office/2006/metadata/properties" xmlns:ns2="28328034-c517-4dba-9f10-1da956fb481c" targetNamespace="http://schemas.microsoft.com/office/2006/metadata/properties" ma:root="true" ma:fieldsID="5040868acb7c7b818e4263d39867a4c2" ns2:_="">
    <xsd:import namespace="28328034-c517-4dba-9f10-1da956fb48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328034-c517-4dba-9f10-1da956fb48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4DB39C-0C6F-4B77-82D2-0905FE1132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28916E-C8D3-4A93-A431-22BEDD282856}">
  <ds:schemaRefs>
    <ds:schemaRef ds:uri="28328034-c517-4dba-9f10-1da956fb481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77781F6-C7C6-4E5E-A65D-B640295D65DF}">
  <ds:schemaRefs>
    <ds:schemaRef ds:uri="http://schemas.microsoft.com/office/2006/documentManagement/types"/>
    <ds:schemaRef ds:uri="http://purl.org/dc/terms/"/>
    <ds:schemaRef ds:uri="28328034-c517-4dba-9f10-1da956fb481c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2579</TotalTime>
  <Words>702</Words>
  <Application>Microsoft Office PowerPoint</Application>
  <PresentationFormat>Widescreen</PresentationFormat>
  <Paragraphs>103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Verdana</vt:lpstr>
      <vt:lpstr>Wingdings</vt:lpstr>
      <vt:lpstr>Wingdings 3</vt:lpstr>
      <vt:lpstr>Office Theme</vt:lpstr>
      <vt:lpstr>PowerPoint Presentation</vt:lpstr>
      <vt:lpstr>MSA Professional Services with City of Madison Engineering Division May 12, 2022</vt:lpstr>
      <vt:lpstr>Meeting Technical Housekeeping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Closed Captioning</vt:lpstr>
      <vt:lpstr>Evening Overview</vt:lpstr>
      <vt:lpstr>Presentation Outline</vt:lpstr>
      <vt:lpstr>Contact Information &amp; Resources</vt:lpstr>
      <vt:lpstr>Zoom Breakout Rooms</vt:lpstr>
      <vt:lpstr>Breakout Groups</vt:lpstr>
    </vt:vector>
  </TitlesOfParts>
  <Company>City of 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encjp</dc:creator>
  <cp:lastModifiedBy>Mohelnitzky, Hannah</cp:lastModifiedBy>
  <cp:revision>181</cp:revision>
  <cp:lastPrinted>2020-06-18T17:28:43Z</cp:lastPrinted>
  <dcterms:created xsi:type="dcterms:W3CDTF">2007-04-05T20:38:04Z</dcterms:created>
  <dcterms:modified xsi:type="dcterms:W3CDTF">2023-09-13T23:22:42Z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0x0101001930D39CFA74C8408DCE80E00714586F</vt:lpwstr>
  </property>
</Properties>
</file>