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5" r:id="rId1"/>
  </p:sldMasterIdLst>
  <p:notesMasterIdLst>
    <p:notesMasterId r:id="rId20"/>
  </p:notesMasterIdLst>
  <p:handoutMasterIdLst>
    <p:handoutMasterId r:id="rId21"/>
  </p:handoutMasterIdLst>
  <p:sldIdLst>
    <p:sldId id="434" r:id="rId2"/>
    <p:sldId id="449" r:id="rId3"/>
    <p:sldId id="443" r:id="rId4"/>
    <p:sldId id="444" r:id="rId5"/>
    <p:sldId id="445" r:id="rId6"/>
    <p:sldId id="446" r:id="rId7"/>
    <p:sldId id="447" r:id="rId8"/>
    <p:sldId id="448" r:id="rId9"/>
    <p:sldId id="342" r:id="rId10"/>
    <p:sldId id="450" r:id="rId11"/>
    <p:sldId id="362" r:id="rId12"/>
    <p:sldId id="410" r:id="rId13"/>
    <p:sldId id="440" r:id="rId14"/>
    <p:sldId id="402" r:id="rId15"/>
    <p:sldId id="432" r:id="rId16"/>
    <p:sldId id="441" r:id="rId17"/>
    <p:sldId id="361" r:id="rId18"/>
    <p:sldId id="357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86325" autoAdjust="0"/>
  </p:normalViewPr>
  <p:slideViewPr>
    <p:cSldViewPr>
      <p:cViewPr varScale="1">
        <p:scale>
          <a:sx n="74" d="100"/>
          <a:sy n="74" d="100"/>
        </p:scale>
        <p:origin x="898" y="2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9D5D69-05A1-4EF6-ABD3-349D33984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A7D87E-C6D1-40C9-8D09-423F0C521207}" type="datetimeFigureOut">
              <a:rPr lang="en-US"/>
              <a:pPr>
                <a:defRPr/>
              </a:pPr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732360-804B-428C-9E2C-822EE973E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1B65B9-DE93-46CD-A3F8-4B9833DD7F5B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3A9803-78BF-4FF2-B223-79CA04B01124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EED46A-56A8-49A0-BE16-AEC0E8610EE6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B7DC0-5F14-412A-BC59-C387F515766C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E5952-3A1C-47E4-B695-1AAD5CEC19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55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54ED-8F5F-45C5-B1A8-B586E79A3D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85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CBE0-79F7-4D85-90B4-2C197169EA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31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ECE52-C6DC-48A9-AF83-6BA19E3073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40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9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73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58AD-FDE2-4F91-B4D2-53672E2C2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26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84CA-DFBB-4B4D-ACC7-B4A53186DB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61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B98A1-9912-47B3-A8B1-B7EFA83A44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1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C3563-D0CA-4D8C-9579-583B6C11F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6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57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05C4-FB0F-4A80-97D2-8AFCB7C4D03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36646" y="6192631"/>
            <a:ext cx="3139308" cy="549602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27" y="59578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76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6" r:id="rId1"/>
    <p:sldLayoutId id="2147485347" r:id="rId2"/>
    <p:sldLayoutId id="2147485348" r:id="rId3"/>
    <p:sldLayoutId id="2147485349" r:id="rId4"/>
    <p:sldLayoutId id="2147485350" r:id="rId5"/>
    <p:sldLayoutId id="2147485351" r:id="rId6"/>
    <p:sldLayoutId id="2147485352" r:id="rId7"/>
    <p:sldLayoutId id="2147485353" r:id="rId8"/>
    <p:sldLayoutId id="2147485354" r:id="rId9"/>
    <p:sldLayoutId id="2147485355" r:id="rId10"/>
    <p:sldLayoutId id="21474853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1999" y="3775075"/>
            <a:ext cx="8915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Public Information 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Meeting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City 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of Madison Engineering Division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Date]</a:t>
            </a:r>
            <a:b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b="0" i="1" dirty="0" smtClean="0">
                <a:solidFill>
                  <a:srgbClr val="FF0000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Thank you for attending. We will begin shortly…</a:t>
            </a:r>
            <a:endParaRPr lang="en-US" sz="2700" b="0" i="1" dirty="0">
              <a:solidFill>
                <a:srgbClr val="FF0000"/>
              </a:solidFill>
              <a:effectLst>
                <a:outerShdw blurRad="50800" dist="50800" dir="5400000" sx="1000" sy="1000" algn="tl" rotWithShape="0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417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657600" y="304800"/>
            <a:ext cx="7315199" cy="1957981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>
              <a:defRPr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</a:p>
          <a:p>
            <a:pPr>
              <a:defRPr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  <a:endParaRPr 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Project 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Existing </a:t>
            </a:r>
            <a:r>
              <a:rPr lang="en-US" sz="3600" dirty="0" smtClean="0">
                <a:latin typeface="Calibri" panose="020F0502020204030204" pitchFamily="34" charset="0"/>
              </a:rPr>
              <a:t>Conditions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76491"/>
              </p:ext>
            </p:extLst>
          </p:nvPr>
        </p:nvGraphicFramePr>
        <p:xfrm>
          <a:off x="838200" y="1825625"/>
          <a:ext cx="10515600" cy="441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50">
                  <a:extLst>
                    <a:ext uri="{9D8B030D-6E8A-4147-A177-3AD203B41FA5}">
                      <a16:colId xmlns:a16="http://schemas.microsoft.com/office/drawing/2014/main" val="1109920691"/>
                    </a:ext>
                  </a:extLst>
                </a:gridCol>
                <a:gridCol w="7740650">
                  <a:extLst>
                    <a:ext uri="{9D8B030D-6E8A-4147-A177-3AD203B41FA5}">
                      <a16:colId xmlns:a16="http://schemas.microsoft.com/office/drawing/2014/main" val="3912696871"/>
                    </a:ext>
                  </a:extLst>
                </a:gridCol>
              </a:tblGrid>
              <a:tr h="45037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Item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Existing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Condition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269742090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Last Surfaced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111727347"/>
                  </a:ext>
                </a:extLst>
              </a:tr>
              <a:tr h="6261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Pavement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Surface Evaluation &amp;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781068021"/>
                  </a:ext>
                </a:extLst>
              </a:tr>
              <a:tr h="44499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Curb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5219471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Width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5354070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Surface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624935119"/>
                  </a:ext>
                </a:extLst>
              </a:tr>
              <a:tr h="43134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Sidewalk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72320644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Sanitary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019097423"/>
                  </a:ext>
                </a:extLst>
              </a:tr>
              <a:tr h="357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Water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9400343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Storm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740603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Proposed Design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Public Right-Of-Way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Construction &amp; Access</a:t>
            </a:r>
            <a:endParaRPr 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City &amp; County Funding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Assessment Policy &amp; Costs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>
                <a:latin typeface="Calibri" panose="020F0502020204030204" pitchFamily="34" charset="0"/>
              </a:rPr>
              <a:t>Project Schedule</a:t>
            </a:r>
            <a:endParaRPr lang="en-US" sz="3600" dirty="0" smtClean="0">
              <a:latin typeface="Calibri" panose="020F0502020204030204" pitchFamily="34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Advertise for Bids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Mail Estimated Assessments, Public Hearing Notice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BPW Public Hearing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Common Council Hearing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Begin Construction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latin typeface="Calibri" panose="020F0502020204030204" pitchFamily="34" charset="0"/>
              </a:rPr>
              <a:t>Date: End Construction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Contact </a:t>
            </a:r>
            <a:r>
              <a:rPr lang="en-US" sz="3600" dirty="0" smtClean="0">
                <a:latin typeface="Calibri" panose="020F0502020204030204" pitchFamily="34" charset="0"/>
              </a:rPr>
              <a:t>Information &amp; Resources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Engineering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677863" lvl="1" indent="-285750" eaLnBrk="1" hangingPunct="1">
              <a:lnSpc>
                <a:spcPct val="90000"/>
              </a:lnSpc>
              <a:defRPr/>
            </a:pPr>
            <a:endParaRPr lang="en-US" altLang="en-US" sz="16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Project Website: </a:t>
            </a:r>
            <a:r>
              <a:rPr lang="en-US" altLang="en-US" sz="2400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cityofmadison.com/engineering/projects/?????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Sign-up for project email updates on the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latin typeface="Calibri" panose="020F0502020204030204" pitchFamily="34" charset="0"/>
              </a:rPr>
              <a:t>Updates </a:t>
            </a:r>
            <a:r>
              <a:rPr lang="en-US" sz="2100" dirty="0">
                <a:latin typeface="Calibri" panose="020F0502020204030204" pitchFamily="34" charset="0"/>
              </a:rPr>
              <a:t>on closures &amp; work progress will be posted to the project </a:t>
            </a:r>
            <a:r>
              <a:rPr lang="en-US" sz="2100" dirty="0" smtClean="0">
                <a:latin typeface="Calibri" panose="020F0502020204030204" pitchFamily="34" charset="0"/>
              </a:rPr>
              <a:t>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Recording for this meeting will be posted on project webpage</a:t>
            </a:r>
          </a:p>
          <a:p>
            <a:pPr marL="452437" indent="-342900" eaLnBrk="1" hangingPunct="1">
              <a:lnSpc>
                <a:spcPct val="90000"/>
              </a:lnSpc>
              <a:defRPr/>
            </a:pPr>
            <a:endParaRPr lang="en-US" altLang="en-US" sz="21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Facebook – City of Madison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Twitter </a:t>
            </a:r>
            <a:r>
              <a:rPr lang="en-US" altLang="en-US" sz="2400" dirty="0">
                <a:latin typeface="Calibri" panose="020F0502020204030204" pitchFamily="34" charset="0"/>
              </a:rPr>
              <a:t>–</a:t>
            </a:r>
            <a:r>
              <a:rPr lang="en-US" altLang="en-US" sz="2400" dirty="0" smtClean="0">
                <a:latin typeface="Calibri" panose="020F0502020204030204" pitchFamily="34" charset="0"/>
              </a:rPr>
              <a:t> @</a:t>
            </a:r>
            <a:r>
              <a:rPr lang="en-US" altLang="en-US" sz="2400" dirty="0" err="1" smtClean="0">
                <a:latin typeface="Calibri" panose="020F0502020204030204" pitchFamily="34" charset="0"/>
              </a:rPr>
              <a:t>MadisonEngr</a:t>
            </a:r>
            <a:endParaRPr lang="en-US" altLang="en-US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Engineering Podcast: Everyday Engineering on iTunes, </a:t>
            </a:r>
            <a:r>
              <a:rPr lang="en-US" altLang="en-US" sz="2400" dirty="0" err="1" smtClean="0">
                <a:latin typeface="Calibri" panose="020F0502020204030204" pitchFamily="34" charset="0"/>
              </a:rPr>
              <a:t>GooglePlay</a:t>
            </a:r>
            <a:r>
              <a:rPr lang="en-US" altLang="en-US" sz="2400" dirty="0" smtClean="0">
                <a:latin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Technical Housekeeping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 smtClean="0"/>
              <a:t>This meeting will be </a:t>
            </a:r>
            <a:r>
              <a:rPr lang="en-US" b="1" u="sng" dirty="0" smtClean="0"/>
              <a:t>recorded</a:t>
            </a:r>
            <a:r>
              <a:rPr lang="en-US" dirty="0" smtClean="0"/>
              <a:t> and posted to the project page.</a:t>
            </a:r>
          </a:p>
          <a:p>
            <a:r>
              <a:rPr lang="en-US" dirty="0" smtClean="0"/>
              <a:t>All attendees should be </a:t>
            </a:r>
            <a:r>
              <a:rPr lang="en-US" b="1" u="sng" dirty="0" smtClean="0"/>
              <a:t>muted</a:t>
            </a:r>
            <a:r>
              <a:rPr lang="en-US" dirty="0" smtClean="0"/>
              <a:t> to keep background noise to a minimum.</a:t>
            </a:r>
          </a:p>
          <a:p>
            <a:r>
              <a:rPr lang="en-US" dirty="0" smtClean="0"/>
              <a:t>Use the </a:t>
            </a:r>
            <a:r>
              <a:rPr lang="en-US" b="1" u="sng" dirty="0" smtClean="0"/>
              <a:t>“chat” </a:t>
            </a:r>
            <a:r>
              <a:rPr lang="en-US" dirty="0" smtClean="0"/>
              <a:t>button for technical issues with meeting to troubleshoot</a:t>
            </a:r>
            <a:r>
              <a:rPr lang="en-US" dirty="0"/>
              <a:t> </a:t>
            </a:r>
            <a:r>
              <a:rPr lang="en-US" dirty="0" smtClean="0"/>
              <a:t>with staff to assist.</a:t>
            </a:r>
          </a:p>
          <a:p>
            <a:r>
              <a:rPr lang="en-US" dirty="0" smtClean="0"/>
              <a:t>Use the </a:t>
            </a:r>
            <a:r>
              <a:rPr lang="en-US" b="1" u="sng" dirty="0" smtClean="0"/>
              <a:t>“Q and A” </a:t>
            </a:r>
            <a:r>
              <a:rPr lang="en-US" dirty="0" smtClean="0"/>
              <a:t>button to type questions about presentation. Questions will be answered live after the presentation.</a:t>
            </a:r>
          </a:p>
          <a:p>
            <a:r>
              <a:rPr lang="en-US" dirty="0" smtClean="0"/>
              <a:t>Inappropriate questions may be dismissed.</a:t>
            </a:r>
          </a:p>
          <a:p>
            <a:r>
              <a:rPr lang="en-US" dirty="0" smtClean="0"/>
              <a:t>Use the </a:t>
            </a:r>
            <a:r>
              <a:rPr lang="en-US" b="1" dirty="0" smtClean="0"/>
              <a:t>“raise your hand” </a:t>
            </a:r>
            <a:r>
              <a:rPr lang="en-US" dirty="0" smtClean="0"/>
              <a:t>button to verbally ask your question. You will be prompted to unmute when it is your turn.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9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ntent Placeholder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09537" algn="ctr">
              <a:buSzTx/>
              <a:buFont typeface="Wingdings 3"/>
              <a:buNone/>
              <a:defRPr b="1"/>
            </a:pPr>
            <a:r>
              <a:rPr dirty="0"/>
              <a:t>This meeting is being recorded.  </a:t>
            </a:r>
          </a:p>
          <a:p>
            <a:pPr marL="0" indent="109537" algn="ctr">
              <a:buSzTx/>
              <a:buFont typeface="Wingdings 3"/>
              <a:buNone/>
              <a:defRPr b="1"/>
            </a:pPr>
            <a:r>
              <a:rPr dirty="0"/>
              <a:t>It is a public record subject to disclosure.</a:t>
            </a:r>
          </a:p>
          <a:p>
            <a:pPr marL="0" indent="109537" algn="ctr">
              <a:buSzTx/>
              <a:buFont typeface="Wingdings 3"/>
              <a:buNone/>
            </a:pPr>
            <a:r>
              <a:rPr dirty="0"/>
              <a:t>By continuing to be in the meeting, you are consenting to being recorded and consenting to this record being released to public record requestors.</a:t>
            </a:r>
          </a:p>
        </p:txBody>
      </p:sp>
    </p:spTree>
    <p:extLst>
      <p:ext uri="{BB962C8B-B14F-4D97-AF65-F5344CB8AC3E}">
        <p14:creationId xmlns:p14="http://schemas.microsoft.com/office/powerpoint/2010/main" val="40051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 txBox="1">
            <a:spLocks noGrp="1"/>
          </p:cNvSpPr>
          <p:nvPr>
            <p:ph type="ctrTitle"/>
          </p:nvPr>
        </p:nvSpPr>
        <p:spPr>
          <a:xfrm>
            <a:off x="1752600" y="3470275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05255">
              <a:defRPr sz="2376">
                <a:solidFill>
                  <a:srgbClr val="000000"/>
                </a:solidFill>
                <a:effectLst>
                  <a:outerShdw blurRad="50292" dist="50292" dir="5400000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sym typeface="Calibri"/>
              </a:defRPr>
            </a:pPr>
            <a:r>
              <a:t>Public Information Meeting</a:t>
            </a:r>
            <a:br/>
            <a:r>
              <a:t>by City of Madison Engineering Division</a:t>
            </a:r>
            <a:br/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May 7</a:t>
            </a:r>
            <a:r>
              <a:rPr baseline="29979"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th</a:t>
            </a:r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, 220</a:t>
            </a:r>
          </a:p>
        </p:txBody>
      </p:sp>
      <p:sp>
        <p:nvSpPr>
          <p:cNvPr id="95" name="Title 1"/>
          <p:cNvSpPr txBox="1"/>
          <p:nvPr/>
        </p:nvSpPr>
        <p:spPr>
          <a:xfrm>
            <a:off x="3588834" y="0"/>
            <a:ext cx="500692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dirty="0"/>
              <a:t>How to Participate</a:t>
            </a:r>
          </a:p>
        </p:txBody>
      </p:sp>
      <p:pic>
        <p:nvPicPr>
          <p:cNvPr id="96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646" y="804447"/>
            <a:ext cx="11223302" cy="5331656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Up Arrow 12"/>
          <p:cNvSpPr/>
          <p:nvPr/>
        </p:nvSpPr>
        <p:spPr>
          <a:xfrm>
            <a:off x="5939897" y="4026779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8" name="Up Arrow 11"/>
          <p:cNvSpPr/>
          <p:nvPr/>
        </p:nvSpPr>
        <p:spPr>
          <a:xfrm>
            <a:off x="762000" y="601980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Box 8"/>
          <p:cNvSpPr txBox="1"/>
          <p:nvPr/>
        </p:nvSpPr>
        <p:spPr>
          <a:xfrm>
            <a:off x="1348155" y="6242050"/>
            <a:ext cx="379476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Make sure to join audio</a:t>
            </a:r>
          </a:p>
        </p:txBody>
      </p:sp>
    </p:spTree>
    <p:extLst>
      <p:ext uri="{BB962C8B-B14F-4D97-AF65-F5344CB8AC3E}">
        <p14:creationId xmlns:p14="http://schemas.microsoft.com/office/powerpoint/2010/main" val="165291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2"/>
          <p:cNvSpPr txBox="1">
            <a:spLocks noGrp="1"/>
          </p:cNvSpPr>
          <p:nvPr>
            <p:ph type="ctrTitle"/>
          </p:nvPr>
        </p:nvSpPr>
        <p:spPr>
          <a:xfrm>
            <a:off x="1752600" y="3470275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05255">
              <a:defRPr sz="2376">
                <a:solidFill>
                  <a:srgbClr val="000000"/>
                </a:solidFill>
                <a:effectLst>
                  <a:outerShdw blurRad="50292" dist="50292" dir="5400000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sym typeface="Calibri"/>
              </a:defRPr>
            </a:pPr>
            <a:r>
              <a:t>Public Information Meeting</a:t>
            </a:r>
            <a:br/>
            <a:r>
              <a:t>by City of Madison Engineering Division</a:t>
            </a:r>
            <a:br/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May 7</a:t>
            </a:r>
            <a:r>
              <a:rPr baseline="29979"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th</a:t>
            </a:r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, 220</a:t>
            </a:r>
          </a:p>
        </p:txBody>
      </p:sp>
      <p:sp>
        <p:nvSpPr>
          <p:cNvPr id="102" name="Title 1"/>
          <p:cNvSpPr txBox="1"/>
          <p:nvPr/>
        </p:nvSpPr>
        <p:spPr>
          <a:xfrm>
            <a:off x="3474534" y="-76086"/>
            <a:ext cx="523552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dirty="0"/>
              <a:t>How to Participate</a:t>
            </a:r>
          </a:p>
        </p:txBody>
      </p:sp>
      <p:pic>
        <p:nvPicPr>
          <p:cNvPr id="103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646" y="804447"/>
            <a:ext cx="11223302" cy="5331656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Up Arrow 12"/>
          <p:cNvSpPr/>
          <p:nvPr/>
        </p:nvSpPr>
        <p:spPr>
          <a:xfrm>
            <a:off x="6210300" y="6037515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05" name="TextBox 3"/>
          <p:cNvSpPr txBox="1"/>
          <p:nvPr/>
        </p:nvSpPr>
        <p:spPr>
          <a:xfrm>
            <a:off x="1143000" y="6111485"/>
            <a:ext cx="741108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Raise your  hand to be unmuted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For comments or ask additional questions.</a:t>
            </a:r>
          </a:p>
        </p:txBody>
      </p:sp>
    </p:spTree>
    <p:extLst>
      <p:ext uri="{BB962C8B-B14F-4D97-AF65-F5344CB8AC3E}">
        <p14:creationId xmlns:p14="http://schemas.microsoft.com/office/powerpoint/2010/main" val="203911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196" y="711416"/>
            <a:ext cx="11223302" cy="5331656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Up Arrow 11"/>
          <p:cNvSpPr/>
          <p:nvPr/>
        </p:nvSpPr>
        <p:spPr>
          <a:xfrm>
            <a:off x="5486400" y="6066518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11" name="TextBox 3"/>
          <p:cNvSpPr txBox="1"/>
          <p:nvPr/>
        </p:nvSpPr>
        <p:spPr>
          <a:xfrm>
            <a:off x="838201" y="6029959"/>
            <a:ext cx="44958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Use chat if you have technical issues</a:t>
            </a:r>
            <a:endParaRPr sz="3200" dirty="0"/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or a question for the panelists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3474534" y="-109953"/>
            <a:ext cx="523552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dirty="0"/>
              <a:t>How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241175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2"/>
          <p:cNvSpPr txBox="1">
            <a:spLocks noGrp="1"/>
          </p:cNvSpPr>
          <p:nvPr>
            <p:ph type="ctrTitle"/>
          </p:nvPr>
        </p:nvSpPr>
        <p:spPr>
          <a:xfrm>
            <a:off x="1752600" y="3470275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05255">
              <a:defRPr sz="2376">
                <a:solidFill>
                  <a:srgbClr val="000000"/>
                </a:solidFill>
                <a:effectLst>
                  <a:outerShdw blurRad="50292" dist="50292" dir="5400000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sym typeface="Calibri"/>
              </a:defRPr>
            </a:pPr>
            <a:r>
              <a:t>Public Information Meeting</a:t>
            </a:r>
            <a:br/>
            <a:r>
              <a:t>by City of Madison Engineering Division</a:t>
            </a:r>
            <a:br/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May 7</a:t>
            </a:r>
            <a:r>
              <a:rPr baseline="29979"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th</a:t>
            </a:r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, 220</a:t>
            </a:r>
          </a:p>
        </p:txBody>
      </p:sp>
      <p:pic>
        <p:nvPicPr>
          <p:cNvPr id="115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646" y="804447"/>
            <a:ext cx="11223302" cy="533165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Up Arrow 11"/>
          <p:cNvSpPr/>
          <p:nvPr/>
        </p:nvSpPr>
        <p:spPr>
          <a:xfrm>
            <a:off x="4916070" y="6025793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17" name="TextBox 3"/>
          <p:cNvSpPr txBox="1"/>
          <p:nvPr/>
        </p:nvSpPr>
        <p:spPr>
          <a:xfrm>
            <a:off x="304801" y="6116696"/>
            <a:ext cx="52578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Use Q/A if you have questions.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We will answer after the presentation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3474534" y="-109953"/>
            <a:ext cx="523552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dirty="0"/>
              <a:t>How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68196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 txBox="1">
            <a:spLocks noGrp="1"/>
          </p:cNvSpPr>
          <p:nvPr>
            <p:ph type="ctrTitle"/>
          </p:nvPr>
        </p:nvSpPr>
        <p:spPr>
          <a:xfrm>
            <a:off x="1752600" y="3470275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05255">
              <a:defRPr sz="2376">
                <a:solidFill>
                  <a:srgbClr val="000000"/>
                </a:solidFill>
                <a:effectLst>
                  <a:outerShdw blurRad="50292" dist="50292" dir="5400000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sym typeface="Calibri"/>
              </a:defRPr>
            </a:pPr>
            <a:r>
              <a:t>Public Information Meeting</a:t>
            </a:r>
            <a:br/>
            <a:r>
              <a:t>by City of Madison Engineering Division</a:t>
            </a:r>
            <a:br/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May 7</a:t>
            </a:r>
            <a:r>
              <a:rPr baseline="29979"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th</a:t>
            </a:r>
            <a:r>
              <a:rPr>
                <a:effectLst>
                  <a:outerShdw blurRad="50292" dist="50292" dir="5400000" rotWithShape="0">
                    <a:srgbClr val="000000">
                      <a:alpha val="25000"/>
                    </a:srgbClr>
                  </a:outerShdw>
                </a:effectLst>
              </a:rPr>
              <a:t>, 220</a:t>
            </a:r>
          </a:p>
        </p:txBody>
      </p:sp>
      <p:pic>
        <p:nvPicPr>
          <p:cNvPr id="121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646" y="804447"/>
            <a:ext cx="11223302" cy="533165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Up Arrow 12"/>
          <p:cNvSpPr/>
          <p:nvPr/>
        </p:nvSpPr>
        <p:spPr>
          <a:xfrm>
            <a:off x="10804973" y="601980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23" name="TextBox 3"/>
          <p:cNvSpPr txBox="1"/>
          <p:nvPr/>
        </p:nvSpPr>
        <p:spPr>
          <a:xfrm>
            <a:off x="5562600" y="6144570"/>
            <a:ext cx="295656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To leave the meeting click here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3474534" y="-109953"/>
            <a:ext cx="5235526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dirty="0"/>
              <a:t>How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295518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Closed Captioning</a:t>
            </a:r>
            <a:endParaRPr lang="en-US" sz="3600" dirty="0" smtClean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you’d like to enable closed captioning, click “show closed captions” button on the bottom of the screen.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This may already be enabled. If this is not enabled, click the button to allow closed captioning.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337" y="4114800"/>
            <a:ext cx="2981325" cy="1276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</TotalTime>
  <Words>496</Words>
  <Application>Microsoft Office PowerPoint</Application>
  <PresentationFormat>Widescreen</PresentationFormat>
  <Paragraphs>79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Verdana</vt:lpstr>
      <vt:lpstr>Wingdings</vt:lpstr>
      <vt:lpstr>Wingdings 3</vt:lpstr>
      <vt:lpstr>Office Theme</vt:lpstr>
      <vt:lpstr>Public Information Meeting City of Madison Engineering Division [Date]  Thank you for attending. We will begin shortly…</vt:lpstr>
      <vt:lpstr>Meeting Technical Housekeeping</vt:lpstr>
      <vt:lpstr>PowerPoint Presentation</vt:lpstr>
      <vt:lpstr>Public Information Meeting by City of Madison Engineering Division May 7th, 220</vt:lpstr>
      <vt:lpstr>Public Information Meeting by City of Madison Engineering Division May 7th, 220</vt:lpstr>
      <vt:lpstr>PowerPoint Presentation</vt:lpstr>
      <vt:lpstr>Public Information Meeting by City of Madison Engineering Division May 7th, 220</vt:lpstr>
      <vt:lpstr>Public Information Meeting by City of Madison Engineering Division May 7th, 220</vt:lpstr>
      <vt:lpstr>Closed Captioning</vt:lpstr>
      <vt:lpstr>Project Location</vt:lpstr>
      <vt:lpstr>Existing Conditions</vt:lpstr>
      <vt:lpstr>Proposed Design</vt:lpstr>
      <vt:lpstr>Public Right-Of-Way</vt:lpstr>
      <vt:lpstr>Construction &amp; Access</vt:lpstr>
      <vt:lpstr>City &amp; County Funding</vt:lpstr>
      <vt:lpstr>Assessment Policy &amp; Costs</vt:lpstr>
      <vt:lpstr>Project Schedule</vt:lpstr>
      <vt:lpstr>Contact Information &amp; Resources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encjp</dc:creator>
  <cp:lastModifiedBy>Mohelnitzky, Hannah</cp:lastModifiedBy>
  <cp:revision>515</cp:revision>
  <dcterms:created xsi:type="dcterms:W3CDTF">2007-04-05T20:38:04Z</dcterms:created>
  <dcterms:modified xsi:type="dcterms:W3CDTF">2023-09-13T23:18:31Z</dcterms:modified>
</cp:coreProperties>
</file>